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57" r:id="rId3"/>
    <p:sldId id="258" r:id="rId4"/>
    <p:sldId id="276" r:id="rId5"/>
    <p:sldId id="277" r:id="rId6"/>
    <p:sldId id="28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F22"/>
    <a:srgbClr val="EDB929"/>
    <a:srgbClr val="F6C12D"/>
    <a:srgbClr val="F6CB2F"/>
    <a:srgbClr val="F5B819"/>
    <a:srgbClr val="FFDF44"/>
    <a:srgbClr val="FFE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216C5678-EE20-4FA5-88E2-6E0BD67A2E26}" type="datetime1">
              <a:rPr lang="en-US" smtClean="0"/>
              <a:t>7/8/19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A051B39-B140-43FE-96DB-472A2B59CE7C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A600BB2-27C5-458B-ABCE-839C88CF47CE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B11D738E-8962-435F-8C43-147B8DD7E819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09CAEA93-55E7-4DA9-90C2-089A26EEFEC4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34CF3C7-6809-4F39-BD67-A75817BDDE0A}" type="datetime1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F7EAEB24-CE78-465C-A726-91D0868FA48F}" type="datetime1">
              <a:rPr lang="en-US" smtClean="0"/>
              <a:t>7/8/19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40BAADF0-1749-4E8B-9691-B44A5F8C0895}" type="datetime1">
              <a:rPr lang="en-US" smtClean="0"/>
              <a:t>7/8/19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8AF628A-A867-4937-BBE5-207DB6F9C51A}" type="datetime1">
              <a:rPr lang="en-US" smtClean="0"/>
              <a:t>7/8/19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118BBB94-68E6-4675-A946-F1C5994EDBD7}" type="datetime1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C3B8377-21E3-4835-B75D-4E2847E2750F}" type="datetime1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EDAF22"/>
            </a:gs>
            <a:gs pos="100000">
              <a:srgbClr val="FFFFFF"/>
            </a:gs>
          </a:gsLst>
          <a:lin ang="5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Vision + Energy = Success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Click to edit Master text </a:t>
            </a:r>
            <a:r>
              <a:rPr lang="en-US" dirty="0" err="1" smtClean="0"/>
              <a:t>style</a:t>
            </a:r>
            <a:r>
              <a:rPr lang="en-US" sz="3600" b="1" u="sng" dirty="0" err="1" smtClean="0">
                <a:solidFill>
                  <a:schemeClr val="tx1"/>
                </a:solidFill>
              </a:rPr>
              <a:t>Objective</a:t>
            </a:r>
            <a:r>
              <a:rPr lang="en-US" sz="3600" b="1" u="sng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Students will learn that success doesn’t come solely from daydreaming, but by combining a vision with appropriate and necessary actions.</a:t>
            </a:r>
          </a:p>
          <a:p>
            <a:endParaRPr lang="en-US" sz="1000" smtClean="0"/>
          </a:p>
          <a:p>
            <a:pPr lvl="0"/>
            <a:r>
              <a:rPr lang="en-US" smtClean="0"/>
              <a:t>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423" y="4908685"/>
            <a:ext cx="2015005" cy="18457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b="1" dirty="0" smtClean="0"/>
              <a:t>Skills and Aptitudes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791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u="sng" dirty="0" smtClean="0"/>
              <a:t>Often One Task Uses Many Different Skills</a:t>
            </a:r>
            <a:endParaRPr lang="en-US" sz="4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800" dirty="0">
                <a:solidFill>
                  <a:schemeClr val="tx2"/>
                </a:solidFill>
              </a:rPr>
              <a:t>If James acted in a school play, what skills would be required?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800" dirty="0">
                <a:solidFill>
                  <a:schemeClr val="tx2"/>
                </a:solidFill>
              </a:rPr>
              <a:t>Read the play (reading)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800" dirty="0">
                <a:solidFill>
                  <a:schemeClr val="tx2"/>
                </a:solidFill>
              </a:rPr>
              <a:t>Interpret the play (critical thinking)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800" dirty="0">
                <a:solidFill>
                  <a:schemeClr val="tx2"/>
                </a:solidFill>
              </a:rPr>
              <a:t>Memorize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800" dirty="0">
                <a:solidFill>
                  <a:schemeClr val="tx2"/>
                </a:solidFill>
              </a:rPr>
              <a:t>Cooperate with others (teamwork)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800" dirty="0">
                <a:solidFill>
                  <a:schemeClr val="tx2"/>
                </a:solidFill>
              </a:rPr>
              <a:t>Project his voice (public speaking)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800" dirty="0">
                <a:solidFill>
                  <a:schemeClr val="tx2"/>
                </a:solidFill>
              </a:rPr>
              <a:t>Perform in front of hundreds of people (public speaking)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chemeClr val="tx2"/>
                </a:solidFill>
              </a:rPr>
              <a:t>.</a:t>
            </a:r>
            <a:endParaRPr lang="en-US" sz="2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413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b="1" u="sng" dirty="0" smtClean="0"/>
              <a:t>Many of These Skills are. . . 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u="sng" dirty="0">
                <a:solidFill>
                  <a:schemeClr val="tx2"/>
                </a:solidFill>
              </a:rPr>
              <a:t>Transferable</a:t>
            </a:r>
            <a:r>
              <a:rPr lang="en-US" sz="4000" dirty="0">
                <a:solidFill>
                  <a:schemeClr val="tx2"/>
                </a:solidFill>
              </a:rPr>
              <a:t>:  They can be applied </a:t>
            </a:r>
          </a:p>
          <a:p>
            <a:pPr>
              <a:buFont typeface="Arial" charset="0"/>
              <a:buNone/>
            </a:pPr>
            <a:r>
              <a:rPr lang="en-US" sz="4000" dirty="0">
                <a:solidFill>
                  <a:schemeClr val="tx2"/>
                </a:solidFill>
              </a:rPr>
              <a:t>    </a:t>
            </a:r>
            <a:r>
              <a:rPr lang="en-US" sz="4000" dirty="0" smtClean="0">
                <a:solidFill>
                  <a:schemeClr val="tx2"/>
                </a:solidFill>
              </a:rPr>
              <a:t>to </a:t>
            </a:r>
            <a:r>
              <a:rPr lang="en-US" sz="4000" dirty="0">
                <a:solidFill>
                  <a:schemeClr val="tx2"/>
                </a:solidFill>
              </a:rPr>
              <a:t>other situations.</a:t>
            </a:r>
          </a:p>
          <a:p>
            <a:pPr>
              <a:buFont typeface="Arial" charset="0"/>
              <a:buNone/>
            </a:pPr>
            <a:endParaRPr lang="en-US" sz="4000" dirty="0">
              <a:solidFill>
                <a:schemeClr val="tx2"/>
              </a:solidFill>
            </a:endParaRPr>
          </a:p>
          <a:p>
            <a:pPr lvl="1">
              <a:buFont typeface="Arial" charset="0"/>
              <a:buNone/>
            </a:pPr>
            <a:r>
              <a:rPr lang="en-US" sz="4000" dirty="0" smtClean="0">
                <a:solidFill>
                  <a:schemeClr val="tx2"/>
                </a:solidFill>
              </a:rPr>
              <a:t>Example</a:t>
            </a:r>
            <a:r>
              <a:rPr lang="en-US" sz="4000" dirty="0">
                <a:solidFill>
                  <a:schemeClr val="tx2"/>
                </a:solidFill>
              </a:rPr>
              <a:t>:  English class or choir.</a:t>
            </a:r>
          </a:p>
        </p:txBody>
      </p:sp>
    </p:spTree>
    <p:extLst>
      <p:ext uri="{BB962C8B-B14F-4D97-AF65-F5344CB8AC3E}">
        <p14:creationId xmlns:p14="http://schemas.microsoft.com/office/powerpoint/2010/main" val="3667087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6000" b="1" u="sng" dirty="0" smtClean="0"/>
              <a:t>Aptitude</a:t>
            </a:r>
            <a:endParaRPr lang="en-US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>
                <a:solidFill>
                  <a:schemeClr val="tx2"/>
                </a:solidFill>
              </a:rPr>
              <a:t>Something </a:t>
            </a:r>
            <a:r>
              <a:rPr lang="en-US" sz="5400" dirty="0">
                <a:solidFill>
                  <a:schemeClr val="tx2"/>
                </a:solidFill>
              </a:rPr>
              <a:t>that you have a natural </a:t>
            </a:r>
            <a:r>
              <a:rPr lang="en-US" sz="5400" dirty="0" smtClean="0">
                <a:solidFill>
                  <a:schemeClr val="tx2"/>
                </a:solidFill>
              </a:rPr>
              <a:t>talent </a:t>
            </a:r>
            <a:r>
              <a:rPr lang="en-US" sz="5400" dirty="0">
                <a:solidFill>
                  <a:schemeClr val="tx2"/>
                </a:solidFill>
              </a:rPr>
              <a:t>for or something that comes </a:t>
            </a:r>
          </a:p>
          <a:p>
            <a:pPr>
              <a:buFont typeface="Arial" charset="0"/>
              <a:buNone/>
            </a:pPr>
            <a:r>
              <a:rPr lang="en-US" sz="5400" dirty="0">
                <a:solidFill>
                  <a:schemeClr val="tx2"/>
                </a:solidFill>
              </a:rPr>
              <a:t>   </a:t>
            </a:r>
            <a:r>
              <a:rPr lang="en-US" sz="5400" dirty="0" smtClean="0">
                <a:solidFill>
                  <a:schemeClr val="tx2"/>
                </a:solidFill>
              </a:rPr>
              <a:t>easy </a:t>
            </a:r>
            <a:r>
              <a:rPr lang="en-US" sz="5400" dirty="0">
                <a:solidFill>
                  <a:schemeClr val="tx2"/>
                </a:solidFill>
              </a:rPr>
              <a:t>to you.</a:t>
            </a:r>
          </a:p>
        </p:txBody>
      </p:sp>
    </p:spTree>
    <p:extLst>
      <p:ext uri="{BB962C8B-B14F-4D97-AF65-F5344CB8AC3E}">
        <p14:creationId xmlns:p14="http://schemas.microsoft.com/office/powerpoint/2010/main" val="1665221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u="sng" dirty="0" smtClean="0"/>
              <a:t>Six Categories of Skills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Basic Skills</a:t>
            </a:r>
          </a:p>
          <a:p>
            <a:r>
              <a:rPr lang="en-US" sz="4000" dirty="0">
                <a:solidFill>
                  <a:schemeClr val="tx2"/>
                </a:solidFill>
              </a:rPr>
              <a:t>Social Skills</a:t>
            </a:r>
          </a:p>
          <a:p>
            <a:r>
              <a:rPr lang="en-US" sz="4000" dirty="0">
                <a:solidFill>
                  <a:schemeClr val="tx2"/>
                </a:solidFill>
              </a:rPr>
              <a:t>Complex Problem Solving Skills</a:t>
            </a:r>
          </a:p>
          <a:p>
            <a:r>
              <a:rPr lang="en-US" sz="4000" dirty="0">
                <a:solidFill>
                  <a:schemeClr val="tx2"/>
                </a:solidFill>
              </a:rPr>
              <a:t>Technical Skills</a:t>
            </a:r>
          </a:p>
          <a:p>
            <a:r>
              <a:rPr lang="en-US" sz="4000" dirty="0">
                <a:solidFill>
                  <a:schemeClr val="tx2"/>
                </a:solidFill>
              </a:rPr>
              <a:t>Systems Skills</a:t>
            </a:r>
          </a:p>
          <a:p>
            <a:r>
              <a:rPr lang="en-US" sz="4000" dirty="0">
                <a:solidFill>
                  <a:schemeClr val="tx2"/>
                </a:solidFill>
              </a:rPr>
              <a:t>Resource Management Skills</a:t>
            </a:r>
          </a:p>
          <a:p>
            <a:pPr>
              <a:buFont typeface="Arial" charset="0"/>
              <a:buNone/>
            </a:pPr>
            <a:endParaRPr lang="en-US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175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u="sng" dirty="0" smtClean="0"/>
              <a:t>Occupations and Vocations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A role is what you are (son, daughter, </a:t>
            </a:r>
          </a:p>
          <a:p>
            <a:pPr>
              <a:buFont typeface="Arial" charset="0"/>
              <a:buNone/>
            </a:pPr>
            <a:r>
              <a:rPr lang="en-US" sz="3600" dirty="0">
                <a:solidFill>
                  <a:schemeClr val="tx2"/>
                </a:solidFill>
              </a:rPr>
              <a:t>    sister, brother, friend, etc.)</a:t>
            </a:r>
          </a:p>
          <a:p>
            <a:r>
              <a:rPr lang="en-US" sz="3600" dirty="0">
                <a:solidFill>
                  <a:schemeClr val="tx2"/>
                </a:solidFill>
              </a:rPr>
              <a:t>An occupation or vocation refers to </a:t>
            </a:r>
          </a:p>
          <a:p>
            <a:pPr>
              <a:buFont typeface="Arial" charset="0"/>
              <a:buNone/>
            </a:pPr>
            <a:r>
              <a:rPr lang="en-US" sz="3600" dirty="0">
                <a:solidFill>
                  <a:schemeClr val="tx2"/>
                </a:solidFill>
              </a:rPr>
              <a:t>    what you do.</a:t>
            </a:r>
          </a:p>
          <a:p>
            <a:pPr lvl="1"/>
            <a:r>
              <a:rPr lang="en-US" sz="3600" dirty="0">
                <a:solidFill>
                  <a:schemeClr val="tx2"/>
                </a:solidFill>
              </a:rPr>
              <a:t>Occupation is paid employment.</a:t>
            </a:r>
          </a:p>
          <a:p>
            <a:pPr lvl="1"/>
            <a:r>
              <a:rPr lang="en-US" sz="3600" dirty="0">
                <a:solidFill>
                  <a:schemeClr val="tx2"/>
                </a:solidFill>
              </a:rPr>
              <a:t>Vocation is more like a special skill. (student)</a:t>
            </a:r>
          </a:p>
        </p:txBody>
      </p:sp>
    </p:spTree>
    <p:extLst>
      <p:ext uri="{BB962C8B-B14F-4D97-AF65-F5344CB8AC3E}">
        <p14:creationId xmlns:p14="http://schemas.microsoft.com/office/powerpoint/2010/main" val="2633299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ustom 1">
      <a:dk1>
        <a:srgbClr val="000000"/>
      </a:dk1>
      <a:lt1>
        <a:srgbClr val="FFFFFF"/>
      </a:lt1>
      <a:dk2>
        <a:srgbClr val="004080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281</TotalTime>
  <Words>177</Words>
  <Application>Microsoft Macintosh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Executive</vt:lpstr>
      <vt:lpstr>Skills and Aptitudes</vt:lpstr>
      <vt:lpstr>Often One Task Uses Many Different Skills</vt:lpstr>
      <vt:lpstr>Many of These Skills are. . . </vt:lpstr>
      <vt:lpstr>Aptitude</vt:lpstr>
      <vt:lpstr>Six Categories of Skills</vt:lpstr>
      <vt:lpstr>Occupations and Vocations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ljdflkajsdlfj</dc:title>
  <dc:creator>WEAVER</dc:creator>
  <cp:lastModifiedBy>Michael Weaver</cp:lastModifiedBy>
  <cp:revision>71</cp:revision>
  <dcterms:created xsi:type="dcterms:W3CDTF">2019-07-07T21:23:27Z</dcterms:created>
  <dcterms:modified xsi:type="dcterms:W3CDTF">2019-07-08T18:50:01Z</dcterms:modified>
</cp:coreProperties>
</file>